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9"/>
  </p:notesMasterIdLst>
  <p:sldIdLst>
    <p:sldId id="257" r:id="rId6"/>
    <p:sldId id="258" r:id="rId7"/>
    <p:sldId id="259" r:id="rId8"/>
    <p:sldId id="260" r:id="rId9"/>
    <p:sldId id="262" r:id="rId10"/>
    <p:sldId id="261" r:id="rId11"/>
    <p:sldId id="269" r:id="rId12"/>
    <p:sldId id="263" r:id="rId13"/>
    <p:sldId id="264" r:id="rId14"/>
    <p:sldId id="265" r:id="rId15"/>
    <p:sldId id="267" r:id="rId16"/>
    <p:sldId id="268" r:id="rId17"/>
    <p:sldId id="266" r:id="rId18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5" autoAdjust="0"/>
    <p:restoredTop sz="86355" autoAdjust="0"/>
  </p:normalViewPr>
  <p:slideViewPr>
    <p:cSldViewPr snapToGrid="0" showGuides="1">
      <p:cViewPr varScale="1">
        <p:scale>
          <a:sx n="128" d="100"/>
          <a:sy n="128" d="100"/>
        </p:scale>
        <p:origin x="258" y="12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ustomXml" Target="../customXml/item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2020-06-25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2325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5824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95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Representation, uppvaktning och gåvor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599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Redovisning av representation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Det ska tydligt framgå på faktura eller fakturaunderlag vad som ingått i måltid. Dessa uppgifter ska bifogas fakturan genom </a:t>
            </a:r>
            <a:r>
              <a:rPr lang="sv-SE" dirty="0"/>
              <a:t>att skriva i </a:t>
            </a:r>
            <a:r>
              <a:rPr lang="sv-SE" dirty="0" smtClean="0"/>
              <a:t>kommentarsfältet </a:t>
            </a:r>
            <a:r>
              <a:rPr lang="sv-SE" dirty="0"/>
              <a:t>i </a:t>
            </a:r>
            <a:r>
              <a:rPr lang="sv-SE" dirty="0" smtClean="0"/>
              <a:t>IP </a:t>
            </a:r>
            <a:r>
              <a:rPr lang="sv-SE" dirty="0"/>
              <a:t>eller bifoga </a:t>
            </a:r>
            <a:r>
              <a:rPr lang="sv-SE" dirty="0" smtClean="0"/>
              <a:t>dokument som innehåller:</a:t>
            </a:r>
            <a:endParaRPr lang="sv-SE" dirty="0"/>
          </a:p>
          <a:p>
            <a:pPr lvl="1"/>
            <a:r>
              <a:rPr lang="sv-SE" dirty="0" smtClean="0"/>
              <a:t>Syfte med representationen</a:t>
            </a:r>
          </a:p>
          <a:p>
            <a:pPr lvl="1"/>
            <a:r>
              <a:rPr lang="sv-SE" dirty="0" smtClean="0"/>
              <a:t>Datum</a:t>
            </a:r>
          </a:p>
          <a:p>
            <a:pPr lvl="1"/>
            <a:r>
              <a:rPr lang="sv-SE" dirty="0" smtClean="0"/>
              <a:t>Vilka som deltagit, vilken intern enhet de tillhör och i vilken roll de deltagit</a:t>
            </a:r>
          </a:p>
          <a:p>
            <a:r>
              <a:rPr lang="sv-SE" dirty="0"/>
              <a:t>Vid kurs, konferens, utbildning eller </a:t>
            </a:r>
            <a:r>
              <a:rPr lang="sv-SE" dirty="0" smtClean="0"/>
              <a:t>studiebesök ska program/syfte bifogas fakturan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6601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Uppvaktning och gåvor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Regionen uppvaktar medarbetare med skattefria gåvor </a:t>
            </a:r>
            <a:r>
              <a:rPr lang="sv-SE" u="sng" dirty="0"/>
              <a:t>endast </a:t>
            </a:r>
            <a:r>
              <a:rPr lang="sv-SE" dirty="0" smtClean="0"/>
              <a:t>vid dessa tillfällen:</a:t>
            </a:r>
          </a:p>
          <a:p>
            <a:pPr lvl="1"/>
            <a:r>
              <a:rPr lang="sv-SE" dirty="0" smtClean="0"/>
              <a:t>Minnesgåva vid 25 års anställning (gemensam ceremoni för regionen)</a:t>
            </a:r>
          </a:p>
          <a:p>
            <a:pPr lvl="1"/>
            <a:r>
              <a:rPr lang="sv-SE" dirty="0"/>
              <a:t>Avtackning i samband med pension (gemensam ceremoni för regionen)</a:t>
            </a:r>
          </a:p>
          <a:p>
            <a:pPr lvl="1"/>
            <a:r>
              <a:rPr lang="sv-SE" dirty="0" smtClean="0"/>
              <a:t>Disputation</a:t>
            </a:r>
          </a:p>
          <a:p>
            <a:r>
              <a:rPr lang="sv-SE" dirty="0" smtClean="0"/>
              <a:t>Kondoleans vid dödsfall</a:t>
            </a:r>
          </a:p>
          <a:p>
            <a:pPr lvl="1"/>
            <a:r>
              <a:rPr lang="sv-SE" dirty="0" smtClean="0"/>
              <a:t>Medarbetares egen eller närstående dödsfall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5559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Redovisning av gåvor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Det ska tydligt framgå på faktura eller fakturaunderlag </a:t>
            </a:r>
            <a:r>
              <a:rPr lang="sv-SE" dirty="0" smtClean="0"/>
              <a:t>vilken gåva som överlämnats</a:t>
            </a:r>
            <a:endParaRPr lang="sv-SE" dirty="0"/>
          </a:p>
          <a:p>
            <a:r>
              <a:rPr lang="sv-SE" dirty="0"/>
              <a:t>Dessa uppgifter ska bifogas </a:t>
            </a:r>
            <a:r>
              <a:rPr lang="sv-SE" dirty="0" smtClean="0"/>
              <a:t>faktura genom att skriva i kommentarsfält i IP eller bifoga dokument:</a:t>
            </a:r>
            <a:endParaRPr lang="sv-SE" dirty="0"/>
          </a:p>
          <a:p>
            <a:pPr lvl="1"/>
            <a:r>
              <a:rPr lang="sv-SE" dirty="0"/>
              <a:t>Syfte med </a:t>
            </a:r>
            <a:r>
              <a:rPr lang="sv-SE" dirty="0" smtClean="0"/>
              <a:t>gåvan</a:t>
            </a:r>
          </a:p>
          <a:p>
            <a:pPr lvl="1"/>
            <a:r>
              <a:rPr lang="sv-SE" dirty="0" smtClean="0"/>
              <a:t>Mottagare av gåvan</a:t>
            </a:r>
            <a:endParaRPr lang="sv-SE" dirty="0"/>
          </a:p>
          <a:p>
            <a:pPr lvl="1"/>
            <a:r>
              <a:rPr lang="sv-SE" dirty="0" smtClean="0"/>
              <a:t>Datum för gåvans överlämnande</a:t>
            </a:r>
            <a:endParaRPr lang="sv-SE" dirty="0"/>
          </a:p>
          <a:p>
            <a:pPr lvl="1"/>
            <a:r>
              <a:rPr lang="sv-SE" dirty="0" smtClean="0"/>
              <a:t>Vilken </a:t>
            </a:r>
            <a:r>
              <a:rPr lang="sv-SE" dirty="0"/>
              <a:t>intern enhet </a:t>
            </a:r>
            <a:r>
              <a:rPr lang="sv-SE" dirty="0" smtClean="0"/>
              <a:t>mottagaren tillhör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3957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Mer i anvisningen…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Konteringsexempel</a:t>
            </a:r>
          </a:p>
          <a:p>
            <a:r>
              <a:rPr lang="sv-SE" dirty="0" smtClean="0"/>
              <a:t>Avdragsregler och redovisning och moms</a:t>
            </a:r>
          </a:p>
        </p:txBody>
      </p:sp>
    </p:spTree>
    <p:extLst>
      <p:ext uri="{BB962C8B-B14F-4D97-AF65-F5344CB8AC3E}">
        <p14:creationId xmlns:p14="http://schemas.microsoft.com/office/powerpoint/2010/main" val="5879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Styrande </a:t>
            </a:r>
            <a:r>
              <a:rPr lang="sv-SE" dirty="0" smtClean="0"/>
              <a:t>dokument i VIS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Riktlinje för </a:t>
            </a:r>
            <a:r>
              <a:rPr lang="sv-SE" dirty="0" smtClean="0"/>
              <a:t>representation</a:t>
            </a:r>
          </a:p>
          <a:p>
            <a:r>
              <a:rPr lang="sv-SE" dirty="0" smtClean="0"/>
              <a:t>Regel </a:t>
            </a:r>
            <a:r>
              <a:rPr lang="sv-SE" dirty="0" smtClean="0"/>
              <a:t>för uppvaktning och </a:t>
            </a:r>
            <a:r>
              <a:rPr lang="sv-SE" dirty="0" smtClean="0"/>
              <a:t>gåvor</a:t>
            </a:r>
          </a:p>
          <a:p>
            <a:r>
              <a:rPr lang="sv-SE" smtClean="0"/>
              <a:t>Riktlinje </a:t>
            </a:r>
            <a:r>
              <a:rPr lang="sv-SE" dirty="0"/>
              <a:t>mot mutor, korruption </a:t>
            </a:r>
            <a:r>
              <a:rPr lang="sv-SE"/>
              <a:t>och </a:t>
            </a:r>
            <a:r>
              <a:rPr lang="sv-SE" smtClean="0"/>
              <a:t>jäv</a:t>
            </a:r>
            <a:endParaRPr lang="sv-SE" sz="1200" dirty="0" smtClean="0"/>
          </a:p>
          <a:p>
            <a:r>
              <a:rPr lang="sv-SE" dirty="0" smtClean="0"/>
              <a:t>Anvisning </a:t>
            </a:r>
            <a:r>
              <a:rPr lang="sv-SE" dirty="0" smtClean="0"/>
              <a:t>för representation, uppvaktning och </a:t>
            </a:r>
            <a:r>
              <a:rPr lang="sv-SE" dirty="0" smtClean="0"/>
              <a:t>gåvor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841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Extern representation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302202"/>
          </a:xfrm>
        </p:spPr>
        <p:txBody>
          <a:bodyPr/>
          <a:lstStyle/>
          <a:p>
            <a:r>
              <a:rPr lang="sv-SE" dirty="0" smtClean="0"/>
              <a:t>Syftet med extern representation är att främja regionens utåtriktade kontakter. </a:t>
            </a:r>
          </a:p>
          <a:p>
            <a:r>
              <a:rPr lang="sv-SE" dirty="0" smtClean="0"/>
              <a:t>Den ska vara måttfull, ske kostnadsmedvetet, nyttan ska vara tydlig </a:t>
            </a:r>
          </a:p>
          <a:p>
            <a:r>
              <a:rPr lang="sv-SE" dirty="0" smtClean="0"/>
              <a:t>Vid extern representationen deltar personer som inte är anställda eller förtroendevalda i regionen. Deltagare från regionen bör inte vara fler än antalet externa gäster.</a:t>
            </a:r>
          </a:p>
          <a:p>
            <a:r>
              <a:rPr lang="sv-SE" dirty="0" smtClean="0"/>
              <a:t>Undvik återkommande representation till samma personer</a:t>
            </a:r>
          </a:p>
          <a:p>
            <a:r>
              <a:rPr lang="sv-SE" dirty="0" smtClean="0"/>
              <a:t>Förbjudet vid pågående upphandling eller vid myndighetsutövning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508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Intern representation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Intern representation riktar sig från arbetsgivaren, förtroendevalda eller anställda till andra förtroendevalda eller anställda</a:t>
            </a:r>
          </a:p>
          <a:p>
            <a:r>
              <a:rPr lang="sv-SE" dirty="0" smtClean="0"/>
              <a:t>Syftet är personalvård eller personalfrämjande åtgärder</a:t>
            </a:r>
          </a:p>
          <a:p>
            <a:r>
              <a:rPr lang="sv-SE" dirty="0" smtClean="0"/>
              <a:t>Externa deltagare kan delta, om det huvudsakliga syftet är internt</a:t>
            </a:r>
          </a:p>
          <a:p>
            <a:r>
              <a:rPr lang="sv-SE" dirty="0" smtClean="0"/>
              <a:t>Undvik återkommande representation mot samma personer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64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Personalvårdsförmån (intern)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773490"/>
          </a:xfrm>
        </p:spPr>
        <p:txBody>
          <a:bodyPr/>
          <a:lstStyle/>
          <a:p>
            <a:r>
              <a:rPr lang="sv-SE" dirty="0" smtClean="0"/>
              <a:t>Personalvårdsförmån av mindre värde i syfte att skapa trivsel i arbetet. Måste rikta sig till hela personalen.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767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Arrangemang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Arrangemang ska vara måttfulla, ske kostnadsmedvetet och ha en klar målsättning där nyttan för verksamheten vid varje tillfälle är tydlig</a:t>
            </a:r>
          </a:p>
          <a:p>
            <a:r>
              <a:rPr lang="sv-SE" dirty="0" smtClean="0"/>
              <a:t>Externa arrangemang är konferenser, workshops, utställningar, mässor som vänder sig till externa intressenter</a:t>
            </a:r>
          </a:p>
          <a:p>
            <a:r>
              <a:rPr lang="sv-SE" dirty="0" smtClean="0"/>
              <a:t>Interna arrangemang  är planeringsdagar, konferenser eller liknande som arrangeras för hela eller delar av regionens anställda.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8437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Förmånsbeskattning vid intern representation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Exempel:</a:t>
            </a:r>
          </a:p>
          <a:p>
            <a:r>
              <a:rPr lang="sv-SE" dirty="0" smtClean="0"/>
              <a:t>För </a:t>
            </a:r>
            <a:r>
              <a:rPr lang="sv-SE" dirty="0"/>
              <a:t>att de anställda inte ska bli förmånsbeskattade </a:t>
            </a:r>
            <a:r>
              <a:rPr lang="sv-SE" dirty="0" smtClean="0"/>
              <a:t>ska </a:t>
            </a:r>
            <a:r>
              <a:rPr lang="sv-SE" dirty="0"/>
              <a:t>sammankomsterna vara tillfälliga, exempelvis måltider i samband med interna kurser, informationsmöten och planeringskonferenser </a:t>
            </a:r>
            <a:endParaRPr lang="sv-SE" dirty="0" smtClean="0"/>
          </a:p>
          <a:p>
            <a:r>
              <a:rPr lang="sv-SE" dirty="0" smtClean="0"/>
              <a:t>Om </a:t>
            </a:r>
            <a:r>
              <a:rPr lang="sv-SE" dirty="0"/>
              <a:t>man däremot regelbundet har arbetslunch vid t.ex. arbetsplatsträffar så blir deltagarna förmånsbeskattade</a:t>
            </a:r>
            <a:r>
              <a:rPr lang="sv-SE" dirty="0" smtClean="0"/>
              <a:t>.</a:t>
            </a:r>
          </a:p>
          <a:p>
            <a:r>
              <a:rPr lang="sv-SE" dirty="0" smtClean="0"/>
              <a:t>Om arbetsgivaren skulle betala för resa och övernattning </a:t>
            </a:r>
            <a:r>
              <a:rPr lang="sv-SE" dirty="0"/>
              <a:t>vid interna arrangemang </a:t>
            </a:r>
            <a:r>
              <a:rPr lang="sv-SE" dirty="0" smtClean="0"/>
              <a:t>då </a:t>
            </a:r>
            <a:r>
              <a:rPr lang="sv-SE" dirty="0"/>
              <a:t>avståndet till </a:t>
            </a:r>
            <a:r>
              <a:rPr lang="sv-SE" dirty="0" smtClean="0"/>
              <a:t>bostaden är kortare </a:t>
            </a:r>
            <a:r>
              <a:rPr lang="sv-SE" dirty="0"/>
              <a:t>än 5 mil </a:t>
            </a:r>
            <a:r>
              <a:rPr lang="sv-SE" dirty="0" smtClean="0"/>
              <a:t>så blir deltagaren förmånsbeskattad.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700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Beslut om representation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83" y="1447385"/>
            <a:ext cx="6204364" cy="322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36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Attest då beslutsattestant deltagit i representation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Det är inte tillåtet för beslutsattestant att attestera faktura som avser representation eller personalförmåner där beslutsattestanten deltagit</a:t>
            </a:r>
          </a:p>
          <a:p>
            <a:r>
              <a:rPr lang="sv-SE" dirty="0" smtClean="0"/>
              <a:t>Beslutsattestanten ska då </a:t>
            </a:r>
            <a:r>
              <a:rPr lang="sv-SE" dirty="0" err="1" smtClean="0"/>
              <a:t>sakattestera</a:t>
            </a:r>
            <a:r>
              <a:rPr lang="sv-SE" dirty="0" smtClean="0"/>
              <a:t> fakturan och sedan vidarebefordra fakturan till överordnad för beslutsattest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1935081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aef101623b863d62a6e31cd00a5472f2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80c74196b779de541e9aba9d5ab83504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Elisabeth Persson Stål</NLLModifiedBy>
    <NLLDocumentIDValue xmlns="http://schemas.microsoft.com/sharepoint/v3">lgekpl-4-683</NLLDocumentIDValue>
    <NLLInformationclass xmlns="http://schemas.microsoft.com/sharepoint/v3">Publik</NLLInformationclass>
    <AnsvarigQuickpart xmlns="http://schemas.microsoft.com/sharepoint/v3">Elisabeth Persson Stål</AnsvarigQuickpart>
    <NLLPublished xmlns="http://schemas.microsoft.com/sharepoint/v3" xsi:nil="true"/>
    <NLLStakeholderTaxHTField0 xmlns="http://schemas.microsoft.com/sharepoint/v3">
      <Terms xmlns="http://schemas.microsoft.com/office/infopath/2007/PartnerControls"/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2026-07-04T22:00:00+00:00</NLLThinningTime>
    <NLLPublishDateQuickpart xmlns="http://schemas.microsoft.com/sharepoint/v3">2023-07-05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Ekonomi och uppföljningsavdelningen</TermName>
          <TermId xmlns="http://schemas.microsoft.com/office/infopath/2007/PartnerControls">77cab234-a5f2-4847-a936-e3e7bd3aa551</TermId>
        </TermInfo>
      </Terms>
    </NLLProducerPlaceTaxHTField0>
    <NLLEstablishedByQuickpart xmlns="http://schemas.microsoft.com/sharepoint/v3">Elisabeth Persson Stål</NLLEstablishedByQuickpart>
    <NLLPublishDate xmlns="http://schemas.microsoft.com/sharepoint/v3">2023-07-04T22:00:00+00:00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3.0</NLLVersion>
    <NLLEstablishedBy xmlns="http://schemas.microsoft.com/sharepoint/v3">
      <UserInfo>
        <DisplayName>Elisabeth Persson Stål</DisplayName>
        <AccountId>528</AccountId>
        <AccountType/>
      </UserInfo>
    </NLLEstablishedBy>
    <NLLLockWorkflows xmlns="http://schemas.microsoft.com/sharepoint/v3">false</NLLLockWorkflows>
    <TaxKeywordTaxHTField xmlns="c7918ce9-5289-4a18-805d-4141408e948c">
      <Terms xmlns="http://schemas.microsoft.com/office/infopath/2007/PartnerControls"/>
    </TaxKeywordTaxHTField>
    <_dlc_DocId xmlns="c7918ce9-5289-4a18-805d-4141408e948c">lgekpl-4-683</_dlc_DocId>
    <_dlc_DocIdUrl xmlns="c7918ce9-5289-4a18-805d-4141408e948c">
      <Url>http://spportal.extvis.local/process/administrativ/_layouts/15/DocIdRedir.aspx?ID=lgekpl-4-683</Url>
      <Description>lgekpl-4-683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2026-08-04T22:00:00+00:00</_dlc_ExpireDate>
    <VISResponsible xmlns="e1dec489-f745-4ed5-9c00-958a11aea6df">
      <UserInfo>
        <DisplayName>Elisabeth Persson Stål</DisplayName>
        <AccountId>528</AccountId>
        <AccountType/>
      </UserInfo>
    </VISResponsible>
    <VIS_DocumentId xmlns="e1dec489-f745-4ed5-9c00-958a11aea6df">
      <Url>https://samarbeta.nll.se/producentplats/div-lg-bas-ekpl/_layouts/15/DocIdRedir.aspx?ID=lgekpl-4-683</Url>
      <Description>lgekpl-4-683</Description>
    </VIS_DocumentId>
    <DocumentStatus xmlns="e1dec489-f745-4ed5-9c00-958a11aea6df">
      <Url>https://samarbeta.nll.se/producentplats/div-lg-bas-ekpl/_layouts/15/wrkstat.aspx?List=de3627bf-c424-4bb4-b828-4be1118c072b&amp;WorkflowInstanceName=e6049416-6929-4c75-87d1-0666d47a08db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ABA8ED-B0CE-48F0-A66B-73AFD910696E}"/>
</file>

<file path=customXml/itemProps2.xml><?xml version="1.0" encoding="utf-8"?>
<ds:datastoreItem xmlns:ds="http://schemas.openxmlformats.org/officeDocument/2006/customXml" ds:itemID="{84F9F22B-4A00-48FE-86AD-40E5B8CAE708}"/>
</file>

<file path=customXml/itemProps3.xml><?xml version="1.0" encoding="utf-8"?>
<ds:datastoreItem xmlns:ds="http://schemas.openxmlformats.org/officeDocument/2006/customXml" ds:itemID="{13EEB631-19F9-4FF6-B700-AC887A251A1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800d89ff-d227-4eb8-8cea-236ee3f39d0c"/>
    <ds:schemaRef ds:uri="http://schemas.microsoft.com/sharepoint/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243E726-658F-4A99-8D98-2F22DC9AB30A}"/>
</file>

<file path=customXml/itemProps5.xml><?xml version="1.0" encoding="utf-8"?>
<ds:datastoreItem xmlns:ds="http://schemas.openxmlformats.org/officeDocument/2006/customXml" ds:itemID="{C56080EE-EDF2-41C1-A3BB-7B89E68DFC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493</Words>
  <Application>Microsoft Office PowerPoint</Application>
  <PresentationFormat>Bildspel på skärmen (16:9)</PresentationFormat>
  <Paragraphs>58</Paragraphs>
  <Slides>13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Region Norrbotten_vit</vt:lpstr>
      <vt:lpstr>Representation, uppvaktning och gåvor</vt:lpstr>
      <vt:lpstr>Styrande dokument i VIS</vt:lpstr>
      <vt:lpstr>Extern representation</vt:lpstr>
      <vt:lpstr>Intern representation</vt:lpstr>
      <vt:lpstr>Personalvårdsförmån (intern)</vt:lpstr>
      <vt:lpstr>Arrangemang</vt:lpstr>
      <vt:lpstr>Förmånsbeskattning vid intern representation</vt:lpstr>
      <vt:lpstr>Beslut om representation</vt:lpstr>
      <vt:lpstr>Attest då beslutsattestant deltagit i representation</vt:lpstr>
      <vt:lpstr>Redovisning av representation</vt:lpstr>
      <vt:lpstr>Uppvaktning och gåvor</vt:lpstr>
      <vt:lpstr>Redovisning av gåvor</vt:lpstr>
      <vt:lpstr>Mer i anvisningen…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Representation, uppvaktning och gåvor</dc:title>
  <dc:creator/>
  <cp:keywords/>
  <cp:lastModifiedBy>Elisabeth Persson Stål</cp:lastModifiedBy>
  <cp:revision>21</cp:revision>
  <cp:lastPrinted>2015-10-01T11:12:07Z</cp:lastPrinted>
  <dcterms:created xsi:type="dcterms:W3CDTF">2017-03-16T14:21:56Z</dcterms:created>
  <dcterms:modified xsi:type="dcterms:W3CDTF">2020-06-25T11:14:15Z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973;#Ekonomi och uppföljningsavdelningen|77cab234-a5f2-4847-a936-e3e7bd3aa551</vt:lpwstr>
  </property>
  <property fmtid="{D5CDD505-2E9C-101B-9397-08002B2CF9AE}" pid="3" name="TaxKeyword">
    <vt:lpwstr/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/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1021;#Presentation|981e6eac-a633-4de2-91a2-d5e48e1c0d00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NLLProjectUrl">
    <vt:lpwstr/>
  </property>
  <property fmtid="{D5CDD505-2E9C-101B-9397-08002B2CF9AE}" pid="51" name="NLLProjectStatus">
    <vt:lpwstr/>
  </property>
  <property fmtid="{D5CDD505-2E9C-101B-9397-08002B2CF9AE}" pid="52" name="NLLSteeringGroup">
    <vt:lpwstr/>
  </property>
  <property fmtid="{D5CDD505-2E9C-101B-9397-08002B2CF9AE}" pid="53" name="NLLTemplateStatus">
    <vt:lpwstr/>
  </property>
  <property fmtid="{D5CDD505-2E9C-101B-9397-08002B2CF9AE}" pid="54" name="NLLProjectLeader">
    <vt:lpwstr/>
  </property>
  <property fmtid="{D5CDD505-2E9C-101B-9397-08002B2CF9AE}" pid="56" name="NLLDefaultTemplate">
    <vt:lpwstr/>
  </property>
  <property fmtid="{D5CDD505-2E9C-101B-9397-08002B2CF9AE}" pid="57" name="NLLProjectVisitor">
    <vt:lpwstr/>
  </property>
  <property fmtid="{D5CDD505-2E9C-101B-9397-08002B2CF9AE}" pid="58" name="NLLApprovedBy">
    <vt:lpwstr/>
  </property>
  <property fmtid="{D5CDD505-2E9C-101B-9397-08002B2CF9AE}" pid="59" name="NLLProjectOwner">
    <vt:lpwstr/>
  </property>
  <property fmtid="{D5CDD505-2E9C-101B-9397-08002B2CF9AE}" pid="60" name="NPUCodeTaxHTField0">
    <vt:lpwstr/>
  </property>
  <property fmtid="{D5CDD505-2E9C-101B-9397-08002B2CF9AE}" pid="61" name="NLLTemplateFolderDescription">
    <vt:lpwstr/>
  </property>
  <property fmtid="{D5CDD505-2E9C-101B-9397-08002B2CF9AE}" pid="62" name="NLLProjectOrderStatus">
    <vt:lpwstr/>
  </property>
  <property fmtid="{D5CDD505-2E9C-101B-9397-08002B2CF9AE}" pid="63" name="NLLReferenceGroup">
    <vt:lpwstr/>
  </property>
  <property fmtid="{D5CDD505-2E9C-101B-9397-08002B2CF9AE}" pid="64" name="NLLInitiationDate">
    <vt:lpwstr/>
  </property>
  <property fmtid="{D5CDD505-2E9C-101B-9397-08002B2CF9AE}" pid="66" name="NLLProjectNr">
    <vt:lpwstr/>
  </property>
  <property fmtid="{D5CDD505-2E9C-101B-9397-08002B2CF9AE}" pid="67" name="NLLWindingUpDate">
    <vt:lpwstr/>
  </property>
  <property fmtid="{D5CDD505-2E9C-101B-9397-08002B2CF9AE}" pid="68" name="NLLPTCProcessTeam">
    <vt:lpwstr/>
  </property>
  <property fmtid="{D5CDD505-2E9C-101B-9397-08002B2CF9AE}" pid="69" name="NLLImplementationDate">
    <vt:lpwstr/>
  </property>
  <property fmtid="{D5CDD505-2E9C-101B-9397-08002B2CF9AE}" pid="70" name="NLLLatestProjectTrackingDate">
    <vt:lpwstr/>
  </property>
  <property fmtid="{D5CDD505-2E9C-101B-9397-08002B2CF9AE}" pid="71" name="NLLProjectTypeText">
    <vt:lpwstr/>
  </property>
  <property fmtid="{D5CDD505-2E9C-101B-9397-08002B2CF9AE}" pid="72" name="NLLEstablishingDate">
    <vt:lpwstr/>
  </property>
  <property fmtid="{D5CDD505-2E9C-101B-9397-08002B2CF9AE}" pid="73" name="NLLProjectMember">
    <vt:lpwstr/>
  </property>
  <property fmtid="{D5CDD505-2E9C-101B-9397-08002B2CF9AE}" pid="74" name="NLLProcessTeamLookup">
    <vt:lpwstr/>
  </property>
  <property fmtid="{D5CDD505-2E9C-101B-9397-08002B2CF9AE}" pid="75" name="_dlc_policyId">
    <vt:lpwstr>0x010100D7963E0E5B7A40E5AEA07389401D709F007B1238BBD93543428C20870054E92DBF|1214505165</vt:lpwstr>
  </property>
  <property fmtid="{D5CDD505-2E9C-101B-9397-08002B2CF9AE}" pid="76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7" name="_dlc_DocIdItemGuid">
    <vt:lpwstr>f086c498-5463-4d2b-af2c-cb612a02bfb9</vt:lpwstr>
  </property>
  <property fmtid="{D5CDD505-2E9C-101B-9397-08002B2CF9AE}" pid="79" name="_dlc_ItemStageId">
    <vt:lpwstr/>
  </property>
  <property fmtid="{D5CDD505-2E9C-101B-9397-08002B2CF9AE}" pid="81" name="TaxCatchAll">
    <vt:lpwstr>1021;#Presentation|981e6eac-a633-4de2-91a2-d5e48e1c0d00;#973;#Ekonomi och uppföljningsavdelningen|77cab234-a5f2-4847-a936-e3e7bd3aa551</vt:lpwstr>
  </property>
  <property fmtid="{D5CDD505-2E9C-101B-9397-08002B2CF9AE}" pid="82" name="Order">
    <vt:r8>2639100</vt:r8>
  </property>
  <property fmtid="{D5CDD505-2E9C-101B-9397-08002B2CF9AE}" pid="83" name="xd_ProgID">
    <vt:lpwstr/>
  </property>
  <property fmtid="{D5CDD505-2E9C-101B-9397-08002B2CF9AE}" pid="84" name="_SourceUrl">
    <vt:lpwstr/>
  </property>
  <property fmtid="{D5CDD505-2E9C-101B-9397-08002B2CF9AE}" pid="85" name="_SharedFileIndex">
    <vt:lpwstr/>
  </property>
  <property fmtid="{D5CDD505-2E9C-101B-9397-08002B2CF9AE}" pid="86" name="TemplateUrl">
    <vt:lpwstr/>
  </property>
  <property fmtid="{D5CDD505-2E9C-101B-9397-08002B2CF9AE}" pid="88" name="NLLDecisionLevelGoverning">
    <vt:lpwstr/>
  </property>
  <property fmtid="{D5CDD505-2E9C-101B-9397-08002B2CF9AE}" pid="89" name="NLLFactOwner">
    <vt:lpwstr/>
  </property>
  <property fmtid="{D5CDD505-2E9C-101B-9397-08002B2CF9AE}" pid="90" name="NLLFactOwnerText">
    <vt:lpwstr/>
  </property>
  <property fmtid="{D5CDD505-2E9C-101B-9397-08002B2CF9AE}" pid="91" name="xd_Signature">
    <vt:bool>false</vt:bool>
  </property>
  <property fmtid="{D5CDD505-2E9C-101B-9397-08002B2CF9AE}" pid="92" name="NLLDecisionLevel">
    <vt:lpwstr/>
  </property>
  <property fmtid="{D5CDD505-2E9C-101B-9397-08002B2CF9AE}" pid="93" name="NLLPTCProcessLeader">
    <vt:lpwstr/>
  </property>
  <property fmtid="{D5CDD505-2E9C-101B-9397-08002B2CF9AE}" pid="95" name="NLLPTCVISEditor">
    <vt:lpwstr/>
  </property>
</Properties>
</file>